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AD209-D320-4FBE-9F67-6DBB1F323664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FBD3-CEE6-4E03-AFB7-8718FBE2CF2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FBD3-CEE6-4E03-AFB7-8718FBE2CF23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D8696-33C5-478E-8BE4-A46419F9925A}" type="datetimeFigureOut">
              <a:rPr lang="es-ES" smtClean="0"/>
              <a:pPr/>
              <a:t>21/11/2010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9BD3-5023-498E-A6A7-D3D1352E85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oimagen.net/imagenes-animadas/Libros-ver.asp?PicID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/>
              <a:t/>
            </a:r>
            <a:br>
              <a:rPr lang="es-VE" sz="1600" dirty="0" smtClean="0"/>
            </a:br>
            <a:r>
              <a:rPr lang="es-VE" sz="1600" dirty="0"/>
              <a:t/>
            </a:r>
            <a:br>
              <a:rPr lang="es-VE" sz="1600" dirty="0"/>
            </a:b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REPUBLICA </a:t>
            </a: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BOLIVARIANA DE VENEZUELA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MINISTERIO DEL PODER POPULAR PARA LA EDUCACION SUPERIOR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UNIVERSIDAD NACIONAL ABIERTA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CENTRO LOCAL </a:t>
            </a: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LARA</a:t>
            </a:r>
            <a:b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UNIDAD DE APOYO CARORA</a:t>
            </a:r>
            <a:r>
              <a:rPr lang="es-ES" sz="1600" dirty="0">
                <a:solidFill>
                  <a:srgbClr val="FF0066"/>
                </a:solidFill>
              </a:rPr>
              <a:t/>
            </a:r>
            <a:br>
              <a:rPr lang="es-ES" sz="1600" dirty="0">
                <a:solidFill>
                  <a:srgbClr val="FF0066"/>
                </a:solidFill>
              </a:rPr>
            </a:br>
            <a:r>
              <a:rPr lang="es-VE" b="1" dirty="0">
                <a:solidFill>
                  <a:srgbClr val="FF0066"/>
                </a:solidFill>
              </a:rPr>
              <a:t> </a:t>
            </a:r>
            <a:r>
              <a:rPr lang="es-ES" dirty="0"/>
              <a:t/>
            </a:r>
            <a:br>
              <a:rPr lang="es-ES" dirty="0"/>
            </a:br>
            <a:r>
              <a:rPr lang="es-VE" b="1" dirty="0"/>
              <a:t> </a:t>
            </a:r>
            <a:r>
              <a:rPr lang="es-ES" dirty="0"/>
              <a:t/>
            </a:r>
            <a:br>
              <a:rPr lang="es-ES" dirty="0"/>
            </a:br>
            <a:r>
              <a:rPr lang="es-VE" b="1" dirty="0"/>
              <a:t> </a:t>
            </a:r>
            <a:r>
              <a:rPr lang="es-ES" dirty="0"/>
              <a:t/>
            </a:r>
            <a:br>
              <a:rPr lang="es-ES" dirty="0"/>
            </a:br>
            <a:r>
              <a:rPr lang="es-VE" sz="2000" b="1" dirty="0" smtClean="0">
                <a:solidFill>
                  <a:srgbClr val="FF0066"/>
                </a:solidFill>
                <a:latin typeface="Comic Sans MS" pitchFamily="66" charset="0"/>
              </a:rPr>
              <a:t>EVALUACION </a:t>
            </a:r>
            <a:r>
              <a:rPr lang="es-VE" sz="2000" b="1" dirty="0">
                <a:solidFill>
                  <a:srgbClr val="FF0066"/>
                </a:solidFill>
                <a:latin typeface="Comic Sans MS" pitchFamily="66" charset="0"/>
              </a:rPr>
              <a:t>INTEGRAL </a:t>
            </a:r>
            <a:r>
              <a:rPr lang="es-VE" sz="2000" b="1" dirty="0" smtClean="0">
                <a:solidFill>
                  <a:srgbClr val="FF0066"/>
                </a:solidFill>
                <a:latin typeface="Comic Sans MS" pitchFamily="66" charset="0"/>
              </a:rPr>
              <a:t>EN </a:t>
            </a:r>
            <a:r>
              <a:rPr lang="es-VE" sz="2000" b="1" dirty="0">
                <a:solidFill>
                  <a:srgbClr val="FF0066"/>
                </a:solidFill>
                <a:latin typeface="Comic Sans MS" pitchFamily="66" charset="0"/>
              </a:rPr>
              <a:t>PEQUEÑOS GRUPOS Y DE UN CASO </a:t>
            </a:r>
            <a:r>
              <a:rPr lang="es-VE" sz="2000" b="1" dirty="0" smtClean="0">
                <a:solidFill>
                  <a:srgbClr val="FF0066"/>
                </a:solidFill>
                <a:latin typeface="Comic Sans MS" pitchFamily="66" charset="0"/>
              </a:rPr>
              <a:t> INDIVIDUAL</a:t>
            </a:r>
            <a:r>
              <a:rPr lang="es-VE" sz="2000" dirty="0" smtClean="0">
                <a:solidFill>
                  <a:srgbClr val="FF0066"/>
                </a:solidFill>
              </a:rPr>
              <a:t>  </a:t>
            </a:r>
            <a:r>
              <a:rPr lang="es-VE" dirty="0" smtClean="0">
                <a:solidFill>
                  <a:srgbClr val="FF0066"/>
                </a:solidFill>
              </a:rPr>
              <a:t>                              </a:t>
            </a:r>
            <a:r>
              <a:rPr lang="es-ES" dirty="0">
                <a:solidFill>
                  <a:srgbClr val="FF0066"/>
                </a:solidFill>
              </a:rPr>
              <a:t/>
            </a:r>
            <a:br>
              <a:rPr lang="es-ES" dirty="0">
                <a:solidFill>
                  <a:srgbClr val="FF0066"/>
                </a:solidFill>
              </a:rPr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VE" sz="1600" dirty="0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ESTUDIANTE: Edith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                         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ASIGNATURA: PRACTICA PROFESIONAL II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CODIGO         : 593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       ASESOR         : PROF: Paula Pérez</a:t>
            </a:r>
            <a:r>
              <a:rPr lang="es-ES" sz="1600" dirty="0">
                <a:solidFill>
                  <a:srgbClr val="FF0066"/>
                </a:solidFill>
                <a:latin typeface="Comic Sans MS" pitchFamily="66" charset="0"/>
              </a:rPr>
              <a:t/>
            </a:r>
            <a:br>
              <a:rPr lang="es-ES" sz="1600" dirty="0">
                <a:solidFill>
                  <a:srgbClr val="FF0066"/>
                </a:solidFill>
                <a:latin typeface="Comic Sans MS" pitchFamily="66" charset="0"/>
              </a:rPr>
            </a:br>
            <a:r>
              <a:rPr lang="es-VE" sz="1600" dirty="0">
                <a:solidFill>
                  <a:srgbClr val="FF0066"/>
                </a:solidFill>
                <a:latin typeface="Comic Sans MS" pitchFamily="66" charset="0"/>
              </a:rPr>
              <a:t>                                         LAPSO            : 2010-2</a:t>
            </a:r>
            <a:r>
              <a:rPr lang="es-ES" dirty="0">
                <a:latin typeface="Comic Sans MS" pitchFamily="66" charset="0"/>
              </a:rPr>
              <a:t/>
            </a:r>
            <a:br>
              <a:rPr lang="es-ES" dirty="0">
                <a:latin typeface="Comic Sans MS" pitchFamily="66" charset="0"/>
              </a:rPr>
            </a:br>
            <a:endParaRPr lang="es-ES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flipV="1">
            <a:off x="9929850" y="7715280"/>
            <a:ext cx="1071570" cy="1000132"/>
          </a:xfrm>
        </p:spPr>
        <p:txBody>
          <a:bodyPr>
            <a:normAutofit/>
          </a:bodyPr>
          <a:lstStyle/>
          <a:p>
            <a:endParaRPr lang="es-ES" dirty="0"/>
          </a:p>
        </p:txBody>
      </p:sp>
      <p:pic>
        <p:nvPicPr>
          <p:cNvPr id="4" name="3 Imagen" descr="Escribe notas.gif">
            <a:hlinkClick r:id="rId3"/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6929454" y="3643314"/>
            <a:ext cx="1000125" cy="12858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57224" y="2714620"/>
            <a:ext cx="750099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CONCLUSIONES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En la escritura de palabras es preciso comprobar el estado de las dos rutas y las habilidades relacionadas con estas rutas. La ruta fonol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se puede evaluar contrastando la ejecuci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la escritura de pseudopalabras con la de palabras similares en cuanto a longitud y complejidad graf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mica. En cuanto a la ruta l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xica en la escritura se eval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 por medio de las palabras de ortograf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arbitraria.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dirty="0" smtClean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VE" sz="4800" dirty="0" smtClean="0">
                <a:solidFill>
                  <a:srgbClr val="FF0066"/>
                </a:solidFill>
                <a:latin typeface="Comic Sans MS" pitchFamily="66" charset="0"/>
                <a:cs typeface="Arial" pitchFamily="34" charset="0"/>
              </a:rPr>
              <a:t>GRACIAS……..</a:t>
            </a:r>
            <a:endParaRPr kumimoji="0" lang="es-VE" sz="4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Comic Sans MS" pitchFamily="66" charset="0"/>
            </a:endParaRPr>
          </a:p>
        </p:txBody>
      </p:sp>
      <p:pic>
        <p:nvPicPr>
          <p:cNvPr id="23557" name="Picture 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143644"/>
            <a:ext cx="814393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357166"/>
            <a:ext cx="828518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28926" y="4357694"/>
            <a:ext cx="35004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3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EVALUACION DEL CASO INDIVIDUAL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357298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eddi\Mis documentos\Mis imágenes\afline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714348" y="0"/>
            <a:ext cx="8001056" cy="571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71472" y="357166"/>
            <a:ext cx="8143932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INTRODUCCION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1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individualizada es una forma efectiva de hacer al docente elemento humano y t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cnico que permite obtener lo mejor de cada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o. Actualmente se presta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 educaci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o, la ense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anza se esta volviendo 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personalizada, con el fin de hacerlo 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eficaz.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Antes de educar o ense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ar al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se debe realizar un diagn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o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para conocer exactamente que materia domina, sus fortalezas y sus debilidades individuales, bien sea en lectura, comprensi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escritura, matem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tica, entre otros.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Aparte de estos requerimientos acad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micos se debe tomar en cuenta tambi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las necesidades humanas, de aceptaci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motivaci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xito, seguridad, amor, que se requiere para que el ni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se relacione con el mundo que lo rodea.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Por lo anterior, la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educativa individualizada es un recurso por medio de la cual se atiende a las necesidades individuales de los educandos, que  presentan alguna debilidad y que requieren una educaci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o instrucci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especialmente dise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ada.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El presente informe se basa en la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de un caso individual para su orientaci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nivelaci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especializada y prosecuci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del educando. En este sentido, el informe consta de,  el motivo de la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su proceso o procedimiento a seguir, presentaci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informaci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realizar, conclusiones y recomendaciones en el seguimiento del caso. 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000400" y="3429004"/>
            <a:ext cx="6429396" cy="428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1428736"/>
            <a:ext cx="807249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MOTIVO DE LA EVALUACION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2000" dirty="0" smtClean="0">
              <a:solidFill>
                <a:srgbClr val="FF0066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2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El caso en particular  fue valorado por el docente del aula regular en el inicio del año escolar de 5to. Grado Secci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; la cual realiz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su diagn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solicit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ante la  especialista adscrita a la instituci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su evaluaci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dicha solicitud  fue realizada porque la estudiante presentaba dificultades en la lectura tales como lentitud, vacilante, con repeticiones y falta de ritmo, motivo por el cual se estudia. </a:t>
            </a:r>
            <a:endParaRPr kumimoji="0" lang="es-VE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500858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1643050"/>
            <a:ext cx="81439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3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.- PROCESO DE EVALUACION</a:t>
            </a:r>
            <a:endParaRPr kumimoji="0" lang="es-ES" sz="3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Los procedimientos para el estudio del caso individual: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a.-) Historia del caso 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b.-) Evaluaci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general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-Examen de ruta fonol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(contrastar la ejecuci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palabras y pseudopalabras)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-Examen de ruta l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xica (palabras irregulares y regulares)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Instrumentos: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-Pruebas de lecturas para la precisi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comprensi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rapidez 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eddi\Mis documentos\Mis imágenes\daisyli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377151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0100" y="1714488"/>
            <a:ext cx="750099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PRESENTACIÓN DE LA INFORMACIÓN CASO INDIVIDUAL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    Nombre: J. A. A.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    Edad: 12 a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-    Antecedentes Personales: No se conocen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No estudio preescolar, repiti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primer grado en esta instituci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Convive con sus abuelos con otras siete personas, la madre reside en Caracas, padre sin datos aportados.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socioecon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H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  aseo, no asiste a otros servicios.</a:t>
            </a:r>
            <a:endParaRPr kumimoji="0" lang="es-VE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eddi\Mis documentos\Mis imágenes\jflolin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3"/>
            <a:ext cx="1021563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1071546"/>
            <a:ext cx="842968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.- CONCLUSIONES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Despu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 realizar el  diagn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evaluar al estudiante, luego de    conocer sus fortalezas y sus debilidades, en cada una de las asignaturas (lectura, escritura, matem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tica),  se puede corroborar que efectivamente la estudiante presenta ciertas debilidades en lectura y escritura por lo que la especialista decide atenderla   en forma individualizada.  Aparte de estos requerimientos acad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micos se debe tomar en cuenta tambi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las necesidades humanas, de aceptaci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motivaci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de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xito, seguridad, amor, que se requiere para que el ni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se relacione con el mundo que lo rodea.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En este sentido, despu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la evaluaci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realizada  se diagnostic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que  la estudiante  presentaba dificultades en la lectura tales como lentitud, lectura vacilante, con repeticiones y falta de ritmo, motivo por el cual se estudia.</a:t>
            </a:r>
            <a:endParaRPr lang="es-ES" sz="2000" dirty="0" smtClean="0">
              <a:solidFill>
                <a:srgbClr val="FF0066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Lucida Handwriting" pitchFamily="66" charset="0"/>
                <a:ea typeface="Calibri" pitchFamily="34" charset="0"/>
                <a:cs typeface="Arial" pitchFamily="34" charset="0"/>
              </a:rPr>
              <a:t>GRACIAS</a:t>
            </a:r>
            <a:endParaRPr kumimoji="0" lang="es-VE" sz="24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Lucida Handwriting" pitchFamily="66" charset="0"/>
            </a:endParaRPr>
          </a:p>
        </p:txBody>
      </p:sp>
      <p:pic>
        <p:nvPicPr>
          <p:cNvPr id="4098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7143768" y="5572140"/>
            <a:ext cx="1471618" cy="1285860"/>
          </a:xfrm>
          <a:prstGeom prst="rect">
            <a:avLst/>
          </a:prstGeom>
          <a:noFill/>
        </p:spPr>
      </p:pic>
      <p:pic>
        <p:nvPicPr>
          <p:cNvPr id="4099" name="Picture 3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57356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Cronograma de actividades de un pequeño grupo y de un caso individual</a:t>
            </a:r>
            <a:endParaRPr lang="es-ES" sz="20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857223" y="47818"/>
          <a:ext cx="7943884" cy="7238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14"/>
                <a:gridCol w="2600335"/>
                <a:gridCol w="2600335"/>
              </a:tblGrid>
              <a:tr h="376893">
                <a:tc>
                  <a:txBody>
                    <a:bodyPr/>
                    <a:lstStyle/>
                    <a:p>
                      <a:r>
                        <a:rPr lang="es-ES" sz="1800" b="1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 Día</a:t>
                      </a:r>
                      <a:endParaRPr lang="es-ES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rgbClr val="FF0066"/>
                          </a:solidFill>
                        </a:rPr>
                        <a:t>hora</a:t>
                      </a:r>
                      <a:endParaRPr lang="es-ES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rgbClr val="FF0066"/>
                          </a:solidFill>
                        </a:rPr>
                        <a:t>Actividades</a:t>
                      </a:r>
                      <a:endParaRPr lang="es-ES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2480626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1 a 2:30pm</a:t>
                      </a: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endParaRPr lang="es-ES" dirty="0" smtClean="0">
                        <a:solidFill>
                          <a:srgbClr val="FF0066"/>
                        </a:solidFill>
                      </a:endParaRPr>
                    </a:p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2:30 a 5pm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Acercamiento con los estudiantes del pequeño grupo y el caso individual.</a:t>
                      </a:r>
                    </a:p>
                    <a:p>
                      <a:r>
                        <a:rPr lang="es-ES" sz="1400" kern="1200" dirty="0" smtClean="0">
                          <a:solidFill>
                            <a:srgbClr val="FF0066"/>
                          </a:solidFill>
                          <a:latin typeface="+mn-lt"/>
                          <a:ea typeface="+mn-ea"/>
                          <a:cs typeface="+mn-cs"/>
                        </a:rPr>
                        <a:t>Observación de los estudiantes en varios ambientes. (deportes, computación, comedor, receso.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5956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jueves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1 a 5pm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Evaluación en lectura. (textos cortos)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5956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Diagnóstico de evaluación realizada ( Lectura)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94223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jueves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Evaluación de la escritura. (Escrituras espontaneas, dictados,</a:t>
                      </a:r>
                      <a:r>
                        <a:rPr lang="es-ES" sz="1400" baseline="0" dirty="0" smtClean="0">
                          <a:solidFill>
                            <a:srgbClr val="FF0066"/>
                          </a:solidFill>
                        </a:rPr>
                        <a:t> copias)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5956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Diagnóstico de evaluación realizada en escritura.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942233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jueves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  1 a 5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Evaluación en Matemática.(sumas,</a:t>
                      </a:r>
                      <a:r>
                        <a:rPr lang="es-ES" sz="1400" baseline="0" dirty="0" smtClean="0">
                          <a:solidFill>
                            <a:srgbClr val="FF0066"/>
                          </a:solidFill>
                        </a:rPr>
                        <a:t> restas, multiplic. y divisiones.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137374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lunes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 1 a 5  pm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rgbClr val="FF0066"/>
                          </a:solidFill>
                        </a:rPr>
                        <a:t>Diagnóstico de evaluación realizada</a:t>
                      </a:r>
                      <a:r>
                        <a:rPr lang="es-ES" sz="1400" baseline="0" dirty="0" smtClean="0">
                          <a:solidFill>
                            <a:srgbClr val="FF0066"/>
                          </a:solidFill>
                        </a:rPr>
                        <a:t> en matemática.</a:t>
                      </a:r>
                      <a:endParaRPr lang="es-ES" sz="14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0" descr="http://es.geocities.com/utilidadesweb/lineas/lineas/lin0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000400" y="3429004"/>
            <a:ext cx="6429396" cy="428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400" b="1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400" b="1" dirty="0" smtClean="0">
              <a:solidFill>
                <a:srgbClr val="FF0066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INTRODUCCION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Evaluar, significa emitir  un juicio de valores. El juicio de valor  propio de toda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 siempre el resultado de una comparaci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entre el dato  que consideramos y otro que tenemos como referencia.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Desde este punto de vista, la importancia de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psicoeducativa, radica en dos acciones, una la comprobaci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trav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la medici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cuantitativa o de una apreciaci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cualitativa del grado en que se hallan presentes el o los rasgos o cualidades de lo que esta en consideraci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n; y otra la comparaci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los datos obtenidos con otro u otros que se toman como referencia para derivar de ella el juicio de valores.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psicopedag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en un contexto de atenci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 diversidad tiene sentido cuando sus resultados permiten intervenir desde el punto de vista educativo y acad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mico, conecta las necesidades educativas del estudiante con el  proceso de ense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anza aprendizaje en el  que est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inmerso. Los resultados  de esta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nos dan los puntos fuertes y d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biles que un alumno presenta con car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cter  general  y nos permiten identificarlo como alumno con necesidades educativas especiales asociada a altas y bajas capacidades.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Una de las principales 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o instrumentos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 la observaci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la encuesta, la entrevista, en una forma estructurada  y no estructurada, el cuestionario, las cuales cada una de ellas tiene influencia en los resultados. Cuando  seleccionamos las 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para utilizar en el ambiente educativo se deben considerar cuidadosamente  las razones para su selecci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usamos los datos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para tomar decisiones educativas y cada una de estas requiere una informaci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tambi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diferente lo que va a influenciar en la atenci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integral en la estudiante.  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El prop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sito general del presente informe realizado en el aula integral de la Escuela B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sica  Nacional 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Pedro Le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Torres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es tomar informaci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docente del aula, de los alumnos, de los padres y representantes, del psicopedagogo adscrito, entre otros, para tomar decisiones, llegar a un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definitivo, realizar actividades psicoeducativas para incrementar el progreso educativo de las estudiantes.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En este sentido, se realiza el informe con una primera parte realizando una descripci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motivo de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ellas, as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mismo se indica el procedimiento para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los instrumentos  aplicados para luego presentar los resultados donde se destacaran sus fortalezas y solventaran sus debilidades para luego ofrecer una s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ntesis y conclusiones de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realizada.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7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1142984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.- MOTIVO DE LA EVALUACION</a:t>
            </a:r>
            <a:r>
              <a:rPr kumimoji="0" lang="es-V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psicopedag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integral incluye una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sistem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 por medio de la cual es posible determinar si se han cumplido o no los objetivos propuestos; por lo anterior el docente de aula solicita a la especialista de la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una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general a las estudiantes  inscritas en el 5to. Grado Secci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turno de la tarde, porque a trav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sus observaciones y evaluaciones dentro del aula a detectado que existen ciertas debilidades en lectura y escritura.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 esta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surge un peque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grupo de cuatro estudiantes que presentan dificultades en la ortograf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motivo por el cual es solicitada la intervenci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especialista.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En este sentido, se realizaron intervenciones de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la lectura, la cual es una actividad compleja en la que se distingue reconocer y atribuir un significado a la palabra escrita que aparece ante nuestros ojos y otro a la interpretaci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o comprensi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ling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üí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stica, tambi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est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la escrita en la que podemos diferenciar el escribir y el redactar</a:t>
            </a:r>
            <a:r>
              <a:rPr kumimoji="0" lang="es-VE" sz="12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7411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570942" cy="560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642918"/>
            <a:ext cx="828680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PROCESO DE EVALUACION.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se necesita realizar un proceso general que tiene diversos momentos necesarios y relacionados, que en ocasiones no siguen una sucesi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lineal sino circular o en espiral seg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como se vaya dando el proceso, en este procedimiento  le permite combinar las actividades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sticas, las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las de intervenci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 Dicho proceso comprende el siguiente procedimiento: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Planificar y delimitaci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inicial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 hace necesario una reflexi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inicial sobre la situaci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que origina el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Historia o antecedentes de las estudiantes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Entrevista con el docente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Entrevista con el padre o representante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Objetivos del diagn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stico y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el cual comprende qui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quienes o que va a ser evaluado. En el presente informe el objetivo ser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psicopedag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de la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dirigida a peque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Seleccionar el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 a explorar, el cual va a ser la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a. En la escritura de palabras es preciso comprobar la ruta fonol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gica que es cuando el</a:t>
            </a:r>
            <a:r>
              <a:rPr kumimoji="0" lang="es-VE" sz="1400" b="0" i="0" u="none" strike="noStrike" cap="none" normalizeH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estudiante 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tiene dificultades para escribir palabras desconocidas y pseudopalabras y la ruta l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xica donde comete numerosas faltas de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Las t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cnicas a utilizar, la copia de lecturas cortas, dibujos de figuras geom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tricas, dictado de palabras aisladas, dictado de palabras de ortograf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arbitraria.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Instrumentos para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los ejercicios de redacci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y los   dictados para la escritura de palabras, siguen siendo los dos principales  instrumentos de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escritura.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De acuerdo con lo que hemos dicho hasta ahora la evaluaci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tiene que ser muy variada para poder dar cuenta de las dificultades, tiene que conseguir cuales son las dificultades concretas que el presenta  y la causa que la origina, por lo que es conveniente a modo de resumen localizar exactamente donde radica  la dificultad, investigar el grado de severidad del problema, comprobar el nivel de desarrollo que tienen las capacidades cognitivas y luego establecer la relaci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entre los d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ficits.</a:t>
            </a:r>
            <a:endParaRPr kumimoji="0" lang="es-VE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51625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857356" y="4500570"/>
          <a:ext cx="5385136" cy="1785950"/>
        </p:xfrm>
        <a:graphic>
          <a:graphicData uri="http://schemas.openxmlformats.org/drawingml/2006/table">
            <a:tbl>
              <a:tblPr/>
              <a:tblGrid>
                <a:gridCol w="1824056"/>
                <a:gridCol w="1780540"/>
                <a:gridCol w="1780540"/>
              </a:tblGrid>
              <a:tr h="4464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4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Letra organizada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785794"/>
            <a:ext cx="771530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PRESENTACION DE LA INFORMACION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4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 atenci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a peque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 se identifica las estudiantes como A, B, C, D.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A: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J.A. A.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Edad:12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Niega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No estudio preescolar, repiti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primer grado en esta instituci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Convive con sus abuelos con otras siete personas, la madre reside en Caracas, padre sin datos aportados, condiciones socioecon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H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  aseo, no asiste a otros servicios.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6858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5715016"/>
            <a:ext cx="928694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571480"/>
            <a:ext cx="900114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1901507" y="4857760"/>
          <a:ext cx="5340985" cy="1600200"/>
        </p:xfrm>
        <a:graphic>
          <a:graphicData uri="http://schemas.openxmlformats.org/drawingml/2006/table">
            <a:tbl>
              <a:tblPr/>
              <a:tblGrid>
                <a:gridCol w="1779905"/>
                <a:gridCol w="1780540"/>
                <a:gridCol w="1780540"/>
              </a:tblGrid>
              <a:tr h="1297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5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 Letra desorganizada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42910" y="1428736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L. F.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 13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Al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present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convulsi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febril,  meningitis al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 y medio,  medicada con hasta los seis a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(Fenobarbital)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No estudio preescolar, primer grado en otra instituci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repiti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segundo grado.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Madre peluquera, padre repara cocinas, aires y neveras, una hermana, situaci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socioecon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 baja.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Asistencia a otros servicios. Pendiente varias citas. En sus cuadernos actividades sin concluir. </a:t>
            </a: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1000108"/>
            <a:ext cx="728664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B: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2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84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500702"/>
            <a:ext cx="685800" cy="85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928794" y="3929066"/>
          <a:ext cx="5340985" cy="2749805"/>
        </p:xfrm>
        <a:graphic>
          <a:graphicData uri="http://schemas.openxmlformats.org/drawingml/2006/table">
            <a:tbl>
              <a:tblPr/>
              <a:tblGrid>
                <a:gridCol w="1779905"/>
                <a:gridCol w="1780540"/>
                <a:gridCol w="1780540"/>
              </a:tblGrid>
              <a:tr h="766931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28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6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-Letra desorganizada</a:t>
                      </a:r>
                      <a:endParaRPr lang="es-ES" sz="16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1538" y="571480"/>
            <a:ext cx="764386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C: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Y. CH.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Edad:11 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Naci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por ces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rea, present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hipoxia cerebral  al nacer cuatro d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as en incubadora.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Preescolar y  primer grado en otra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repiti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primer grado.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Madre cocinera en un restaurant, padre alba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il no convive con ella, una hermana mayor condiciones socioecon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No tiene h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aseo, cuadernos con tachones y borrones,  no asiste a otros servicios.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5143512"/>
            <a:ext cx="2212959" cy="142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44462"/>
            <a:ext cx="1643042" cy="15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901507" y="4500570"/>
          <a:ext cx="5340985" cy="2240280"/>
        </p:xfrm>
        <a:graphic>
          <a:graphicData uri="http://schemas.openxmlformats.org/drawingml/2006/table">
            <a:tbl>
              <a:tblPr/>
              <a:tblGrid>
                <a:gridCol w="1779905"/>
                <a:gridCol w="1780540"/>
                <a:gridCol w="1780540"/>
              </a:tblGrid>
              <a:tr h="214314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Área Evaluada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Fortalezas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Debilidades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6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Escritura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Coordinación  Viso motriz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Redacción organiza ideas 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-Ortografía deficiente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VE" sz="1400" dirty="0">
                          <a:solidFill>
                            <a:srgbClr val="FF0066"/>
                          </a:solidFill>
                          <a:latin typeface="Arial"/>
                          <a:ea typeface="Calibri"/>
                          <a:cs typeface="Times New Roman"/>
                        </a:rPr>
                        <a:t>-Letra. intercala mayúsculas y minúsculas</a:t>
                      </a:r>
                      <a:endParaRPr lang="es-ES" sz="1400" dirty="0">
                        <a:solidFill>
                          <a:srgbClr val="FF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428604"/>
            <a:ext cx="81439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Estudiante D: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Nombre: Y. A.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Edad:13 a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Personales: Niega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escolares: Estudio preescolar en esta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primer y segundo grado en otra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 repiti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segundo grado en esta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Antecedentes familiares: Madre Obrera en esta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padre repara pesos y romanas, ocho hermanos, y cinco por parte de padre, condiciones socioecon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micas bajas.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Condiciones actuales de la educando: H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bitos de   aseo, no asiste a otros servicios.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Horario de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las estudiantes: Lunes y jueves de 1 a 5 pm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442673" cy="212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2232</Words>
  <Application>Microsoft Office PowerPoint</Application>
  <PresentationFormat>Presentación en pantalla (4:3)</PresentationFormat>
  <Paragraphs>158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          REPUBLICA BOLIVARIANA DE VENEZUELA MINISTERIO DEL PODER POPULAR PARA LA EDUCACION SUPERIOR UNIVERSIDAD NACIONAL ABIERTA CENTRO LOCAL LARA UNIDAD DE APOYO CARORA       EVALUACION INTEGRAL EN PEQUEÑOS GRUPOS Y DE UN CASO  INDIVIDUAL                                   ESTUDIANTE: Edith                                                                                                             ASIGNATURA: PRACTICA PROFESIONAL II                                          CODIGO         : 593                                                 ASESOR         : PROF: Paula Pérez                                          LAPSO            : 2010-2 </vt:lpstr>
      <vt:lpstr>Cronograma de actividades de un pequeño grupo y de un caso individual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REPUBLICA BOLIVARIANA DE VENEZUELA MINISTERIO DEL PODER POPULAR PARA LA EDUCACION SUPERIOR UNIVERSIDAD NACIONAL ABIERTA CENTRO LOCAL LARA       EVALUACION INTEGRAL EN PEQUEÑOS GRUPOS Y DE UN CASO  INDIVIDUAL                                    ESTUDIANTE: Edith                                                                                                             ASIGNATURA: PRACTICA PROFESIONAL II                                          CODIGO         : 593                                                 ASESOR         : PROF: Paula Pérez                                          LAPSO            : 2010-2 </dc:title>
  <dc:creator>eddi</dc:creator>
  <cp:lastModifiedBy>eddi</cp:lastModifiedBy>
  <cp:revision>20</cp:revision>
  <dcterms:created xsi:type="dcterms:W3CDTF">2010-11-02T13:26:45Z</dcterms:created>
  <dcterms:modified xsi:type="dcterms:W3CDTF">2010-11-21T20:03:30Z</dcterms:modified>
</cp:coreProperties>
</file>